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3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9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7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4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hyperlink" Target="https://www.linkedin.com/in/habiba-elabsawy-6a6650207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hyperlink" Target="https://www.linkedin.com/in/habiba-elabsawy-6a6650207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ln>
                  <a:solidFill>
                    <a:srgbClr val="0B0926"/>
                  </a:solidFill>
                </a:ln>
                <a:solidFill>
                  <a:srgbClr val="0B0926"/>
                </a:solidFill>
                <a:latin typeface="Calibri"/>
              </a:rPr>
              <a:t>submitted by</a:t>
            </a: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384803" y="100633"/>
            <a:ext cx="168766" cy="236187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895591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53266" y="2045168"/>
            <a:ext cx="8033976" cy="1831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865"/>
              </a:lnSpc>
              <a:spcBef>
                <a:spcPct val="0"/>
              </a:spcBef>
            </a:pPr>
            <a:r>
              <a:rPr lang="en-US" sz="707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Pet store </a:t>
            </a:r>
            <a:r>
              <a:rPr lang="en-US" sz="7070" dirty="0" err="1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Analysiss</a:t>
            </a:r>
            <a:endParaRPr lang="en-US" sz="7070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03680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26721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7"/>
          <p:cNvSpPr/>
          <p:nvPr/>
        </p:nvSpPr>
        <p:spPr>
          <a:xfrm rot="-10800000">
            <a:off x="9484213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10215817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10845470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AC12C-79E1-8AC1-6818-035A6BC811AE}"/>
              </a:ext>
            </a:extLst>
          </p:cNvPr>
          <p:cNvSpPr txBox="1"/>
          <p:nvPr/>
        </p:nvSpPr>
        <p:spPr>
          <a:xfrm>
            <a:off x="926721" y="6075926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Submitted by: Habiba Mohamed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A608D2-4625-6A8F-6756-68243E5366CA}"/>
              </a:ext>
            </a:extLst>
          </p:cNvPr>
          <p:cNvSpPr txBox="1"/>
          <p:nvPr/>
        </p:nvSpPr>
        <p:spPr>
          <a:xfrm>
            <a:off x="10185211" y="6027458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        </a:t>
            </a:r>
            <a:r>
              <a:rPr lang="en-US" sz="1600" dirty="0" err="1">
                <a:solidFill>
                  <a:prstClr val="white"/>
                </a:solidFill>
                <a:latin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2" descr="A blue and black logo&#10;&#10;AI-generated content may be incorrect.">
            <a:extLst>
              <a:ext uri="{FF2B5EF4-FFF2-40B4-BE49-F238E27FC236}">
                <a16:creationId xmlns:a16="http://schemas.microsoft.com/office/drawing/2014/main" id="{CCCFA04B-790A-37C6-AC0D-163ABD3DC6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37" y="5998449"/>
            <a:ext cx="385757" cy="3857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0BB0-5011-E313-1BC0-6599AD134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0D320F-F5B0-1132-00A7-6CF3171877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22BDC5-D0AD-75D4-B35A-06FD678CF26A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71C8E35-4197-20B0-0E6F-76355795A539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1DF4DD4-0E54-A7E8-3BD0-72B3B25BC467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100BB9-64AE-3D6A-87A5-EE8F843EB34C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27E19AB-437A-6954-8ABB-4649F93295DC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B5219BA-C128-AE83-764C-A910FA1374CD}"/>
              </a:ext>
            </a:extLst>
          </p:cNvPr>
          <p:cNvSpPr txBox="1"/>
          <p:nvPr/>
        </p:nvSpPr>
        <p:spPr>
          <a:xfrm>
            <a:off x="401562" y="1337272"/>
            <a:ext cx="6604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4000" b="1" dirty="0">
                <a:solidFill>
                  <a:prstClr val="white"/>
                </a:solidFill>
                <a:latin typeface="Aptos" panose="02110004020202020204"/>
              </a:rPr>
              <a:t>Data Preparation and Relationships in Power BI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13F9B03-7FC6-AE95-D871-9BDDBC147483}"/>
              </a:ext>
            </a:extLst>
          </p:cNvPr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866BC6A-14DD-8CA6-81C5-AD68D86E9ECB}"/>
              </a:ext>
            </a:extLst>
          </p:cNvPr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86E7AE8-B5CF-4F6E-CB62-A9DA36160482}"/>
              </a:ext>
            </a:extLst>
          </p:cNvPr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2DD8C10-E14B-0A32-E4FB-E1D7676D7FEC}"/>
              </a:ext>
            </a:extLst>
          </p:cNvPr>
          <p:cNvSpPr txBox="1"/>
          <p:nvPr/>
        </p:nvSpPr>
        <p:spPr>
          <a:xfrm>
            <a:off x="2454787" y="3217661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0B088799-1164-6E3A-D69B-D8FA27ADA664}"/>
              </a:ext>
            </a:extLst>
          </p:cNvPr>
          <p:cNvGrpSpPr/>
          <p:nvPr/>
        </p:nvGrpSpPr>
        <p:grpSpPr>
          <a:xfrm>
            <a:off x="688838" y="3161700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D84791B-373A-859B-0425-CA2AA4F47C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63836F8A-CE77-AA41-8859-DC25E248E7F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4F63F845-F406-5886-1639-1E7F9651769D}"/>
              </a:ext>
            </a:extLst>
          </p:cNvPr>
          <p:cNvSpPr txBox="1"/>
          <p:nvPr/>
        </p:nvSpPr>
        <p:spPr>
          <a:xfrm>
            <a:off x="1314087" y="3162314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Preparation &amp; Modeling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F2EEC8F6-B09A-7F1A-8A9E-EB3D1F9B963F}"/>
              </a:ext>
            </a:extLst>
          </p:cNvPr>
          <p:cNvSpPr txBox="1"/>
          <p:nvPr/>
        </p:nvSpPr>
        <p:spPr>
          <a:xfrm>
            <a:off x="746652" y="324103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329836CE-458E-9CAB-2E07-C3953C260453}"/>
              </a:ext>
            </a:extLst>
          </p:cNvPr>
          <p:cNvSpPr txBox="1"/>
          <p:nvPr/>
        </p:nvSpPr>
        <p:spPr>
          <a:xfrm>
            <a:off x="636021" y="5123462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D924CCDA-2AE8-366C-8799-5524B467552C}"/>
              </a:ext>
            </a:extLst>
          </p:cNvPr>
          <p:cNvGrpSpPr/>
          <p:nvPr/>
        </p:nvGrpSpPr>
        <p:grpSpPr>
          <a:xfrm>
            <a:off x="685317" y="4186553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6C29B4D-9555-23D1-38E8-5BCF2263B8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5E4BE283-2316-8894-A936-816423E01BC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0B445619-6C56-0558-E0EF-E74BEBD7A0D1}"/>
              </a:ext>
            </a:extLst>
          </p:cNvPr>
          <p:cNvSpPr txBox="1"/>
          <p:nvPr/>
        </p:nvSpPr>
        <p:spPr>
          <a:xfrm>
            <a:off x="743130" y="4265886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61928252-F927-9D9A-7091-9B0A0DEA5BD4}"/>
              </a:ext>
            </a:extLst>
          </p:cNvPr>
          <p:cNvGrpSpPr/>
          <p:nvPr/>
        </p:nvGrpSpPr>
        <p:grpSpPr>
          <a:xfrm>
            <a:off x="686305" y="3664670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F7EBE70F-11C4-39ED-55CF-622A615C66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DA5529E5-1965-49C0-12DC-C0A05C5DE53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B4B71AB9-EFCC-7E3A-AC5A-3771E5980228}"/>
              </a:ext>
            </a:extLst>
          </p:cNvPr>
          <p:cNvSpPr txBox="1"/>
          <p:nvPr/>
        </p:nvSpPr>
        <p:spPr>
          <a:xfrm>
            <a:off x="744118" y="374400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DAF4EB-6C87-7C16-8471-440C5144E724}"/>
              </a:ext>
            </a:extLst>
          </p:cNvPr>
          <p:cNvSpPr txBox="1"/>
          <p:nvPr/>
        </p:nvSpPr>
        <p:spPr>
          <a:xfrm>
            <a:off x="685317" y="3548843"/>
            <a:ext cx="582044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relationships between tables and determine their type 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BD70E1-0D92-EA8D-9C11-F089DD737DA0}"/>
              </a:ext>
            </a:extLst>
          </p:cNvPr>
          <p:cNvSpPr txBox="1"/>
          <p:nvPr/>
        </p:nvSpPr>
        <p:spPr>
          <a:xfrm>
            <a:off x="1127353" y="4161642"/>
            <a:ext cx="273787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Making new measure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1A80F256-711A-DF18-028E-323C19A93202}"/>
              </a:ext>
            </a:extLst>
          </p:cNvPr>
          <p:cNvGrpSpPr/>
          <p:nvPr/>
        </p:nvGrpSpPr>
        <p:grpSpPr>
          <a:xfrm>
            <a:off x="692740" y="4700772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02719B3A-2445-6A86-DA5A-0E67A75A7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C123DCAC-9B32-69ED-4567-A212028B4FF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9D00C6BC-10FC-2FA6-F695-B579540345AF}"/>
              </a:ext>
            </a:extLst>
          </p:cNvPr>
          <p:cNvSpPr txBox="1"/>
          <p:nvPr/>
        </p:nvSpPr>
        <p:spPr>
          <a:xfrm>
            <a:off x="750553" y="478010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915783-0BE1-E807-E468-847CC93C27D1}"/>
              </a:ext>
            </a:extLst>
          </p:cNvPr>
          <p:cNvSpPr txBox="1"/>
          <p:nvPr/>
        </p:nvSpPr>
        <p:spPr>
          <a:xfrm>
            <a:off x="1217406" y="4713840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Blue Print </a:t>
            </a: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58E1937F-DB9F-6F18-91D5-E8774E4A61E3}"/>
              </a:ext>
            </a:extLst>
          </p:cNvPr>
          <p:cNvGrpSpPr/>
          <p:nvPr/>
        </p:nvGrpSpPr>
        <p:grpSpPr>
          <a:xfrm>
            <a:off x="688838" y="5154006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0A99282-4526-BD5F-58DC-BFFA572600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94F95974-DB8F-7BFE-AD38-9EE67DBD22F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1AE9450F-3920-F610-60B9-DBB7B529EB18}"/>
              </a:ext>
            </a:extLst>
          </p:cNvPr>
          <p:cNvSpPr txBox="1"/>
          <p:nvPr/>
        </p:nvSpPr>
        <p:spPr>
          <a:xfrm>
            <a:off x="1314087" y="5154620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Visualization</a:t>
            </a: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326324BA-ED68-4183-E8B8-0513AF0F9E5E}"/>
              </a:ext>
            </a:extLst>
          </p:cNvPr>
          <p:cNvSpPr txBox="1"/>
          <p:nvPr/>
        </p:nvSpPr>
        <p:spPr>
          <a:xfrm>
            <a:off x="746652" y="523333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3C028BC-8CDD-D9AF-781A-AC0F1D2678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691841" y="1162536"/>
            <a:ext cx="5093759" cy="3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pic>
        <p:nvPicPr>
          <p:cNvPr id="42" name="Picture 41" descr="A close-up of a box&#10;&#10;AI-generated content may be incorrect.">
            <a:extLst>
              <a:ext uri="{FF2B5EF4-FFF2-40B4-BE49-F238E27FC236}">
                <a16:creationId xmlns:a16="http://schemas.microsoft.com/office/drawing/2014/main" id="{649A56B9-B4BC-2F75-285D-11BA4964F2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72484"/>
            <a:ext cx="114808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F416C-85D1-DD88-56B5-0A61D090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5DE2B3-B731-57B2-27EB-07454FC98B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F34F57-E2F6-24F4-123A-8E5F68E3F141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1727E85-4643-1E3A-0A0A-532905447C0A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E591CA-7219-943C-7E6E-6F1DC854FEB9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D8B0991-841F-06CD-C732-EB56E13A82F4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B01D21F-056F-AF6B-BE8F-CD7F336BFB44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FA1D30-A755-B299-8921-EC1948A676F6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A7C8D4B-C9FD-5073-B196-2D632954EC6D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06EFE34-909B-B9E0-8E3F-29975E463C76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ED769-E5C2-3DCC-BC3B-E941869B9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" y="0"/>
            <a:ext cx="12193573" cy="68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2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34729-D2B5-F83D-82AC-D6FD1B289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F620CD-D7D3-CE95-74CA-A3AD15D2B3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C0BA7D-180C-4ED9-F736-8F1034E4E495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C95FA46-407E-6728-4304-4343B2DC4AAF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BF548C-9B93-519C-6220-E04F8FFFC1EE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DB32F2-FBEA-55DF-F4F3-A8215EB73F5F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8548B70-7AD9-2F7C-2F58-72F9E161B501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37510C-5B5B-B24F-A16E-01D4677096F9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0BBB762-BACA-427B-74EA-77F774FEE3DE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365AFC4-77D2-42D7-C443-F182FEEFC214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81D70E9-8793-F98E-43DE-D26E0B523C3B}"/>
              </a:ext>
            </a:extLst>
          </p:cNvPr>
          <p:cNvSpPr/>
          <p:nvPr/>
        </p:nvSpPr>
        <p:spPr>
          <a:xfrm>
            <a:off x="7472935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8A79499-51EE-C3BE-E750-E2896CA73940}"/>
              </a:ext>
            </a:extLst>
          </p:cNvPr>
          <p:cNvSpPr/>
          <p:nvPr/>
        </p:nvSpPr>
        <p:spPr>
          <a:xfrm>
            <a:off x="7783015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7AB0352-0902-ED2B-BDC5-AA4F5F351C6B}"/>
              </a:ext>
            </a:extLst>
          </p:cNvPr>
          <p:cNvSpPr/>
          <p:nvPr/>
        </p:nvSpPr>
        <p:spPr>
          <a:xfrm>
            <a:off x="8093096" y="16004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 descr="A diagram of a swot analysis&#10;&#10;AI-generated content may be incorrect.">
            <a:extLst>
              <a:ext uri="{FF2B5EF4-FFF2-40B4-BE49-F238E27FC236}">
                <a16:creationId xmlns:a16="http://schemas.microsoft.com/office/drawing/2014/main" id="{957FD871-332C-6ACA-2F2C-3856B2996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9" y="646187"/>
            <a:ext cx="10386281" cy="57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4AC8-128C-C38E-82A9-59095968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FE96F5-EC63-DC90-EC31-80F0858848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73D548A-FA6C-BD7F-F83A-732919D89488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D08FB01-0F4D-F444-4EB8-07ED58E9DF0A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E23181E-9058-3478-0219-A1D0BFE63E44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CC8178C-4149-C9C3-02F4-D63721269A68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47E9C99-95E5-2E19-1265-DDA3DDD6C84E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C3D7B9E-19C1-9879-F2A4-3194FAE2F328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08699FD-EF21-F700-78EA-C9D2809C96FE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034821-9824-DAD4-28D9-DD3233588659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1238258-D4A8-7D7E-B1BE-39DA31575B3E}"/>
              </a:ext>
            </a:extLst>
          </p:cNvPr>
          <p:cNvSpPr txBox="1"/>
          <p:nvPr/>
        </p:nvSpPr>
        <p:spPr>
          <a:xfrm>
            <a:off x="132828" y="2902605"/>
            <a:ext cx="550597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8398199-DF88-94D6-05B7-3FE049A2A478}"/>
              </a:ext>
            </a:extLst>
          </p:cNvPr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B3EE654-C7A6-D56E-9416-381B3C4B98EA}"/>
              </a:ext>
            </a:extLst>
          </p:cNvPr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F2094EF-CBCC-661F-8D20-08C9B61A60DF}"/>
              </a:ext>
            </a:extLst>
          </p:cNvPr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2DF34CD-9BB0-C92E-62AF-184202431FD5}"/>
              </a:ext>
            </a:extLst>
          </p:cNvPr>
          <p:cNvSpPr txBox="1"/>
          <p:nvPr/>
        </p:nvSpPr>
        <p:spPr>
          <a:xfrm>
            <a:off x="6783983" y="1597128"/>
            <a:ext cx="4867845" cy="390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Increase Marketing in High-Performing Regions to boost sales further.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Optimize Shipping Costs for low-margin products.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Focus on Customer Retention Strategies such as loyalty programs and personalized discounts.</a:t>
            </a:r>
          </a:p>
          <a:p>
            <a:pPr marL="304815" indent="-304815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Improve Inventory Management based on seasonal demand forecasts.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A8987270-5A02-1F18-542E-B13EECF8757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flipH="1">
            <a:off x="-44113" y="61155"/>
            <a:ext cx="2638805" cy="12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BFA2-ED42-F681-805B-B40832B07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E34AFD-632A-30DE-EE28-0B10324845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5622F0-DC35-C178-B487-42EC640F46DD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C6EDDBD-1DD9-5C21-3FEE-3FAC7C76753D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69AD15C-6310-C8B5-7080-B15E86233975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1E56224-B445-7E65-4318-6A994E366D60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41D1691-BA05-7E7D-5097-8EBC256A63A9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5CE29DA-9998-6E94-A3A9-1593487580DB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59201A4-D3AE-F02E-2A4D-C090C7F0AAA9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4EE8F7E-8C23-2597-45A8-247E0BAF970C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CE1DE8D-5340-50EF-ADF7-E23EC70F379F}"/>
              </a:ext>
            </a:extLst>
          </p:cNvPr>
          <p:cNvSpPr txBox="1"/>
          <p:nvPr/>
        </p:nvSpPr>
        <p:spPr>
          <a:xfrm>
            <a:off x="309721" y="1813873"/>
            <a:ext cx="7721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 &amp; Next Steps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F7F6BC64-1AE7-13A2-5AAF-0B80AA9CBEF1}"/>
              </a:ext>
            </a:extLst>
          </p:cNvPr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DE9672-7B59-E373-5366-131F8DC8566F}"/>
              </a:ext>
            </a:extLst>
          </p:cNvPr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8D5671C5-E211-DC28-874B-555742C83846}"/>
              </a:ext>
            </a:extLst>
          </p:cNvPr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ABB508A-20F0-6A6A-B9C1-EEDC5FA6B4DC}"/>
              </a:ext>
            </a:extLst>
          </p:cNvPr>
          <p:cNvSpPr txBox="1"/>
          <p:nvPr/>
        </p:nvSpPr>
        <p:spPr>
          <a:xfrm>
            <a:off x="420663" y="3322501"/>
            <a:ext cx="5116537" cy="201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Impact: Data-driven decisions to improve sales performance and customer targeting.</a:t>
            </a:r>
          </a:p>
          <a:p>
            <a:endParaRPr lang="en-US" sz="186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Future Work: Implement machine learning models to predict future sales trends.</a:t>
            </a:r>
          </a:p>
        </p:txBody>
      </p:sp>
      <p:sp>
        <p:nvSpPr>
          <p:cNvPr id="4" name="Freeform 14">
            <a:extLst>
              <a:ext uri="{FF2B5EF4-FFF2-40B4-BE49-F238E27FC236}">
                <a16:creationId xmlns:a16="http://schemas.microsoft.com/office/drawing/2014/main" id="{53155C1E-307C-2F8B-E72E-6C9184719804}"/>
              </a:ext>
            </a:extLst>
          </p:cNvPr>
          <p:cNvSpPr/>
          <p:nvPr/>
        </p:nvSpPr>
        <p:spPr>
          <a:xfrm>
            <a:off x="7610772" y="1528519"/>
            <a:ext cx="4015159" cy="4144368"/>
          </a:xfrm>
          <a:custGeom>
            <a:avLst/>
            <a:gdLst/>
            <a:ahLst/>
            <a:cxnLst/>
            <a:rect l="l" t="t" r="r" b="b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888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A9A2-2B9C-24B9-32BF-E77FEA97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DF55BA-64CB-55C8-5343-7CCAD27C30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ln>
                  <a:solidFill>
                    <a:srgbClr val="0B0926"/>
                  </a:solidFill>
                </a:ln>
                <a:solidFill>
                  <a:srgbClr val="0B0926"/>
                </a:solidFill>
                <a:latin typeface="Calibri"/>
              </a:rPr>
              <a:t>submitted by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C27A9F5-39A0-3B60-215F-8DF258DEEBF6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F7A891-439D-6202-F49E-8F87A55F3103}"/>
              </a:ext>
            </a:extLst>
          </p:cNvPr>
          <p:cNvSpPr/>
          <p:nvPr/>
        </p:nvSpPr>
        <p:spPr>
          <a:xfrm>
            <a:off x="-1384803" y="100633"/>
            <a:ext cx="168766" cy="236187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46998FF-60DA-EA5E-A64B-1BD0F760F441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82C79F-5666-7673-0203-88A1113E798A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98D5C57-A7AA-F9DC-1600-F6965EF9A527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6D934ED1-04AF-1D06-6A7D-E7179611FA52}"/>
              </a:ext>
            </a:extLst>
          </p:cNvPr>
          <p:cNvSpPr/>
          <p:nvPr/>
        </p:nvSpPr>
        <p:spPr>
          <a:xfrm>
            <a:off x="1895591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D556A6B-4759-AA77-C585-2D7B602F210C}"/>
              </a:ext>
            </a:extLst>
          </p:cNvPr>
          <p:cNvSpPr txBox="1"/>
          <p:nvPr/>
        </p:nvSpPr>
        <p:spPr>
          <a:xfrm>
            <a:off x="2153266" y="2045168"/>
            <a:ext cx="8033976" cy="1831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865"/>
              </a:lnSpc>
              <a:spcBef>
                <a:spcPct val="0"/>
              </a:spcBef>
            </a:pPr>
            <a:r>
              <a:rPr lang="en-US" sz="707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You!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AAE514E-0BFA-97CE-4F5A-536A82B9C462}"/>
              </a:ext>
            </a:extLst>
          </p:cNvPr>
          <p:cNvSpPr/>
          <p:nvPr/>
        </p:nvSpPr>
        <p:spPr>
          <a:xfrm>
            <a:off x="1403680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F0C6C9C-32E8-B941-7A01-602E25D8AFF7}"/>
              </a:ext>
            </a:extLst>
          </p:cNvPr>
          <p:cNvSpPr/>
          <p:nvPr/>
        </p:nvSpPr>
        <p:spPr>
          <a:xfrm>
            <a:off x="926721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FB6CD13-70C4-C7DB-3073-764FCCAED083}"/>
              </a:ext>
            </a:extLst>
          </p:cNvPr>
          <p:cNvSpPr/>
          <p:nvPr/>
        </p:nvSpPr>
        <p:spPr>
          <a:xfrm rot="-10800000">
            <a:off x="9484213" y="2793230"/>
            <a:ext cx="812197" cy="1271541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4F45617-91CE-342A-13DC-971E7F22EBFB}"/>
              </a:ext>
            </a:extLst>
          </p:cNvPr>
          <p:cNvSpPr/>
          <p:nvPr/>
        </p:nvSpPr>
        <p:spPr>
          <a:xfrm rot="-10800000">
            <a:off x="10215817" y="2980858"/>
            <a:ext cx="572503" cy="896286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7E64ABD-51AB-AD85-F931-B590A0EA69FB}"/>
              </a:ext>
            </a:extLst>
          </p:cNvPr>
          <p:cNvSpPr/>
          <p:nvPr/>
        </p:nvSpPr>
        <p:spPr>
          <a:xfrm rot="-10800000">
            <a:off x="10845470" y="3100382"/>
            <a:ext cx="419810" cy="657237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0E482-320B-168A-4006-3F0BDC6EA273}"/>
              </a:ext>
            </a:extLst>
          </p:cNvPr>
          <p:cNvSpPr txBox="1"/>
          <p:nvPr/>
        </p:nvSpPr>
        <p:spPr>
          <a:xfrm>
            <a:off x="926721" y="6075926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Submitted by: Habiba Mohamed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627CDE-6602-EB94-9A37-0CFD9A5879F8}"/>
              </a:ext>
            </a:extLst>
          </p:cNvPr>
          <p:cNvSpPr txBox="1"/>
          <p:nvPr/>
        </p:nvSpPr>
        <p:spPr>
          <a:xfrm>
            <a:off x="10185211" y="6027458"/>
            <a:ext cx="313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600" dirty="0">
                <a:solidFill>
                  <a:prstClr val="white"/>
                </a:solidFill>
                <a:latin typeface="Calibri"/>
              </a:rPr>
              <a:t>        </a:t>
            </a:r>
            <a:r>
              <a:rPr lang="en-US" sz="1600" dirty="0" err="1">
                <a:solidFill>
                  <a:prstClr val="white"/>
                </a:solidFill>
                <a:latin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2" descr="A blue and black logo&#10;&#10;AI-generated content may be incorrect.">
            <a:extLst>
              <a:ext uri="{FF2B5EF4-FFF2-40B4-BE49-F238E27FC236}">
                <a16:creationId xmlns:a16="http://schemas.microsoft.com/office/drawing/2014/main" id="{4467019C-91EC-5D5E-194C-53367446CE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37" y="5998449"/>
            <a:ext cx="385757" cy="3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9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7427" y="3579912"/>
            <a:ext cx="2206940" cy="3278088"/>
            <a:chOff x="0" y="0"/>
            <a:chExt cx="4275074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70494" y="0"/>
            <a:ext cx="2206940" cy="3278088"/>
            <a:chOff x="0" y="0"/>
            <a:chExt cx="4275074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39863" y="1795222"/>
            <a:ext cx="61282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5707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Habiba Mohamed</a:t>
            </a:r>
          </a:p>
        </p:txBody>
      </p:sp>
      <p:sp>
        <p:nvSpPr>
          <p:cNvPr id="20" name="Freeform 20"/>
          <p:cNvSpPr/>
          <p:nvPr/>
        </p:nvSpPr>
        <p:spPr>
          <a:xfrm>
            <a:off x="703325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34333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653412" y="149820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67728" y="3865069"/>
            <a:ext cx="4742317" cy="86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1600" dirty="0">
                <a:solidFill>
                  <a:prstClr val="white"/>
                </a:solidFill>
                <a:latin typeface="Calibri"/>
              </a:rPr>
              <a:t>A Business Information Systems graduate with a strong passion for data analysis and insights-driven decision-making. In this project, I performed data cleaning and analysis using Python, built interactive reports in Power BI, and established data relationships to deliver comprehensive and actionable insights.</a:t>
            </a:r>
            <a:endParaRPr lang="en-US" sz="16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33252" y="4529810"/>
            <a:ext cx="3498966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endParaRPr lang="en-US"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15E67BD2-4AE8-A996-84D4-0166D0F397FB}"/>
              </a:ext>
            </a:extLst>
          </p:cNvPr>
          <p:cNvSpPr/>
          <p:nvPr/>
        </p:nvSpPr>
        <p:spPr>
          <a:xfrm>
            <a:off x="2183101" y="1367303"/>
            <a:ext cx="2801638" cy="3620797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8">
            <a:extLst>
              <a:ext uri="{FF2B5EF4-FFF2-40B4-BE49-F238E27FC236}">
                <a16:creationId xmlns:a16="http://schemas.microsoft.com/office/drawing/2014/main" id="{3D2015A8-AA79-CEE3-CDAE-2A188EA892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70567" y="1207415"/>
            <a:ext cx="1044154" cy="1313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08226" y="1943016"/>
            <a:ext cx="4339907" cy="1485984"/>
            <a:chOff x="0" y="0"/>
            <a:chExt cx="6350000" cy="2174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92989" y="685800"/>
            <a:ext cx="7399011" cy="2533421"/>
            <a:chOff x="0" y="0"/>
            <a:chExt cx="6350000" cy="2174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321" b="-52260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3865" y="2052971"/>
            <a:ext cx="3180271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5867" b="1" dirty="0">
                <a:solidFill>
                  <a:prstClr val="white"/>
                </a:solidFill>
                <a:latin typeface="Calibri"/>
              </a:rPr>
              <a:t>Overview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3386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4394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54026" y="159953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33866" y="4500683"/>
            <a:ext cx="451834" cy="45183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46246" y="3947753"/>
            <a:ext cx="2832199" cy="1102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ct val="25000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Name:</a:t>
            </a:r>
          </a:p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Pets store </a:t>
            </a:r>
            <a:r>
              <a:rPr lang="en-US" sz="24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4412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723938" y="4500683"/>
            <a:ext cx="451834" cy="4518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410611" y="4322763"/>
            <a:ext cx="1984066" cy="82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0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Objective:</a:t>
            </a:r>
            <a:r>
              <a:rPr lang="en-US" sz="10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analyze sales trends, customer behaviors, and product performance using Python, Excel and Power BI.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84484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214010" y="4500683"/>
            <a:ext cx="451834" cy="45183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924934" y="4322763"/>
            <a:ext cx="1937081" cy="82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333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Tools Used:</a:t>
            </a:r>
            <a:r>
              <a:rPr lang="en-US" sz="1333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Python (Pandas, Matplotlib, Seaborn), Excel, SQL, Power BI.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74556" y="461801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0450" y="1668274"/>
            <a:ext cx="3753832" cy="180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5867" b="1" dirty="0">
                <a:solidFill>
                  <a:prstClr val="white"/>
                </a:solidFill>
                <a:latin typeface="Calibri"/>
              </a:rPr>
              <a:t>Data Collection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70450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68053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990611" y="1411684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858351" y="1874349"/>
            <a:ext cx="4867845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/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Datasets Used: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dim_customers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Customer details (Customer ID, Order City, Order State).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dim_products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Product details (Stock Code, Weight, Landed Cost, Shipping Cost, Category, Description).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fact_sales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Sales transactions (Transaction Date, Customer ID, Product Description, Stock Code, Invoice No, Quantity, Sales, Unit Price).</a:t>
            </a:r>
          </a:p>
          <a:p>
            <a:pPr defTabSz="60963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state_region_mapping</a:t>
            </a:r>
            <a:r>
              <a:rPr lang="en-US" sz="16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en-US" sz="16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Mapping of states to regions for geographic analysis.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r>
              <a:rPr lang="en-US" sz="1200">
                <a:solidFill>
                  <a:prstClr val="black"/>
                </a:solidFill>
                <a:latin typeface="Calibri"/>
              </a:rPr>
              <a:t>Optimize High-Performing Categories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685800"/>
            <a:ext cx="2635554" cy="6172200"/>
            <a:chOff x="0" y="0"/>
            <a:chExt cx="271147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11475" cy="6350000"/>
            </a:xfrm>
            <a:custGeom>
              <a:avLst/>
              <a:gdLst/>
              <a:ahLst/>
              <a:cxnLst/>
              <a:rect l="l" t="t" r="r" b="b"/>
              <a:pathLst>
                <a:path w="2711475" h="6350000">
                  <a:moveTo>
                    <a:pt x="2711475" y="1169060"/>
                  </a:moveTo>
                  <a:cubicBezTo>
                    <a:pt x="2711475" y="3034449"/>
                    <a:pt x="2711475" y="4484599"/>
                    <a:pt x="2711475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1146746" y="0"/>
                  </a:lnTo>
                  <a:cubicBezTo>
                    <a:pt x="1668323" y="389687"/>
                    <a:pt x="2189899" y="779374"/>
                    <a:pt x="2711475" y="1169060"/>
                  </a:cubicBezTo>
                  <a:close/>
                </a:path>
              </a:pathLst>
            </a:custGeom>
            <a:blipFill>
              <a:blip r:embed="rId5"/>
              <a:stretch>
                <a:fillRect l="-14744" r="-41284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16318" y="4324783"/>
            <a:ext cx="1779682" cy="2533217"/>
            <a:chOff x="0" y="0"/>
            <a:chExt cx="703084" cy="1000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3084" cy="1000777"/>
            </a:xfrm>
            <a:custGeom>
              <a:avLst/>
              <a:gdLst/>
              <a:ahLst/>
              <a:cxnLst/>
              <a:rect l="l" t="t" r="r" b="b"/>
              <a:pathLst>
                <a:path w="703084" h="1000777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60142" y="1791565"/>
            <a:ext cx="3112352" cy="5066435"/>
            <a:chOff x="0" y="0"/>
            <a:chExt cx="3202008" cy="52123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02008" cy="5212381"/>
            </a:xfrm>
            <a:custGeom>
              <a:avLst/>
              <a:gdLst/>
              <a:ahLst/>
              <a:cxnLst/>
              <a:rect l="l" t="t" r="r" b="b"/>
              <a:pathLst>
                <a:path w="3202008" h="5212381">
                  <a:moveTo>
                    <a:pt x="3202008" y="959620"/>
                  </a:moveTo>
                  <a:cubicBezTo>
                    <a:pt x="3202008" y="2490820"/>
                    <a:pt x="3202008" y="3681171"/>
                    <a:pt x="3202008" y="5212381"/>
                  </a:cubicBezTo>
                  <a:lnTo>
                    <a:pt x="0" y="5212381"/>
                  </a:lnTo>
                  <a:lnTo>
                    <a:pt x="0" y="1258519"/>
                  </a:lnTo>
                  <a:cubicBezTo>
                    <a:pt x="0" y="839016"/>
                    <a:pt x="0" y="419503"/>
                    <a:pt x="0" y="0"/>
                  </a:cubicBezTo>
                  <a:lnTo>
                    <a:pt x="1354204" y="0"/>
                  </a:lnTo>
                  <a:cubicBezTo>
                    <a:pt x="1970139" y="319873"/>
                    <a:pt x="2586074" y="639747"/>
                    <a:pt x="3202008" y="959620"/>
                  </a:cubicBezTo>
                  <a:close/>
                </a:path>
              </a:pathLst>
            </a:custGeom>
            <a:blipFill>
              <a:blip r:embed="rId6"/>
              <a:stretch>
                <a:fillRect l="-5393" r="-3061"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85463" y="2153257"/>
            <a:ext cx="6700459" cy="900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4000" dirty="0">
                <a:solidFill>
                  <a:prstClr val="white"/>
                </a:solidFill>
                <a:latin typeface="Calibri"/>
              </a:rPr>
              <a:t>Goals &amp; Business Objectives</a:t>
            </a:r>
            <a:endParaRPr lang="en-US" sz="4000" dirty="0">
              <a:solidFill>
                <a:prstClr val="white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11222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42230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732388" y="1539746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116746" y="3437418"/>
            <a:ext cx="383414" cy="35670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741995" y="3438032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Drive Revenue Growth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74559" y="351675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3929" y="5399181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5BEF1AA0-68B5-079D-8007-9E49D65EB1B3}"/>
              </a:ext>
            </a:extLst>
          </p:cNvPr>
          <p:cNvGrpSpPr/>
          <p:nvPr/>
        </p:nvGrpSpPr>
        <p:grpSpPr>
          <a:xfrm>
            <a:off x="7113224" y="4462272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B8A15FE9-F70A-22DC-97E9-4C2A594F87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13FB5C5E-8AD4-9837-ABC3-5EDD7ACBA04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C449EC9F-D97C-32A2-F3B5-F3410E8033C9}"/>
              </a:ext>
            </a:extLst>
          </p:cNvPr>
          <p:cNvSpPr txBox="1"/>
          <p:nvPr/>
        </p:nvSpPr>
        <p:spPr>
          <a:xfrm>
            <a:off x="7171038" y="454160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60" name="Group 24">
            <a:extLst>
              <a:ext uri="{FF2B5EF4-FFF2-40B4-BE49-F238E27FC236}">
                <a16:creationId xmlns:a16="http://schemas.microsoft.com/office/drawing/2014/main" id="{6A4EDC04-B2FB-88A2-994F-2FB49BAAA899}"/>
              </a:ext>
            </a:extLst>
          </p:cNvPr>
          <p:cNvGrpSpPr/>
          <p:nvPr/>
        </p:nvGrpSpPr>
        <p:grpSpPr>
          <a:xfrm>
            <a:off x="7114212" y="3940388"/>
            <a:ext cx="383414" cy="356709"/>
            <a:chOff x="0" y="0"/>
            <a:chExt cx="812800" cy="812800"/>
          </a:xfrm>
        </p:grpSpPr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942D43E1-FC2E-0ABF-D528-6989AD6A27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TextBox 26">
              <a:extLst>
                <a:ext uri="{FF2B5EF4-FFF2-40B4-BE49-F238E27FC236}">
                  <a16:creationId xmlns:a16="http://schemas.microsoft.com/office/drawing/2014/main" id="{A093F181-7C94-CFA2-4F8F-DF9B42AB6D3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3" name="TextBox 28">
            <a:extLst>
              <a:ext uri="{FF2B5EF4-FFF2-40B4-BE49-F238E27FC236}">
                <a16:creationId xmlns:a16="http://schemas.microsoft.com/office/drawing/2014/main" id="{E7B20A6B-71E9-F6FE-DCD5-CE72AF187435}"/>
              </a:ext>
            </a:extLst>
          </p:cNvPr>
          <p:cNvSpPr txBox="1"/>
          <p:nvPr/>
        </p:nvSpPr>
        <p:spPr>
          <a:xfrm>
            <a:off x="7172026" y="401972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E0D043-C1EC-1591-0CBD-9380E88CC58C}"/>
              </a:ext>
            </a:extLst>
          </p:cNvPr>
          <p:cNvSpPr txBox="1"/>
          <p:nvPr/>
        </p:nvSpPr>
        <p:spPr>
          <a:xfrm>
            <a:off x="7645314" y="3911936"/>
            <a:ext cx="42184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Optimize High-Performing Categories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BA6851-5140-2DCE-BF2B-9ED3CB2A4C84}"/>
              </a:ext>
            </a:extLst>
          </p:cNvPr>
          <p:cNvSpPr txBox="1"/>
          <p:nvPr/>
        </p:nvSpPr>
        <p:spPr>
          <a:xfrm>
            <a:off x="7691750" y="4493783"/>
            <a:ext cx="32066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Calibri"/>
              </a:rPr>
              <a:t>Improve Cost Efficiency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BE8F64E1-5932-45F9-54D0-614229408899}"/>
              </a:ext>
            </a:extLst>
          </p:cNvPr>
          <p:cNvGrpSpPr/>
          <p:nvPr/>
        </p:nvGrpSpPr>
        <p:grpSpPr>
          <a:xfrm>
            <a:off x="7120647" y="4976490"/>
            <a:ext cx="383414" cy="356709"/>
            <a:chOff x="0" y="0"/>
            <a:chExt cx="812800" cy="812800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68960F94-13C4-7AF0-4050-0242309A3A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87E075CD-8659-1FCC-92BB-7409F7AEE2C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TextBox 28">
            <a:extLst>
              <a:ext uri="{FF2B5EF4-FFF2-40B4-BE49-F238E27FC236}">
                <a16:creationId xmlns:a16="http://schemas.microsoft.com/office/drawing/2014/main" id="{4DA9629B-3C17-D903-78DC-12C7BDE4F25D}"/>
              </a:ext>
            </a:extLst>
          </p:cNvPr>
          <p:cNvSpPr txBox="1"/>
          <p:nvPr/>
        </p:nvSpPr>
        <p:spPr>
          <a:xfrm>
            <a:off x="7178460" y="505582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468626-22ED-4F41-0D97-5B7D1067CAB7}"/>
              </a:ext>
            </a:extLst>
          </p:cNvPr>
          <p:cNvSpPr txBox="1"/>
          <p:nvPr/>
        </p:nvSpPr>
        <p:spPr>
          <a:xfrm>
            <a:off x="7645314" y="4989559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dirty="0">
                <a:solidFill>
                  <a:prstClr val="white"/>
                </a:solidFill>
                <a:latin typeface="Calibri"/>
              </a:rPr>
              <a:t>Capitalize on Demand Trends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7EA31B-D426-B262-DE30-0E74D8D61EF3}"/>
              </a:ext>
            </a:extLst>
          </p:cNvPr>
          <p:cNvSpPr txBox="1"/>
          <p:nvPr/>
        </p:nvSpPr>
        <p:spPr>
          <a:xfrm>
            <a:off x="7741995" y="5609057"/>
            <a:ext cx="1581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200" dirty="0">
                <a:solidFill>
                  <a:prstClr val="black"/>
                </a:solidFill>
                <a:latin typeface="Calibri"/>
              </a:rPr>
              <a:t>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6400" y="871795"/>
            <a:ext cx="6604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4000" b="1" dirty="0">
                <a:solidFill>
                  <a:prstClr val="white"/>
                </a:solidFill>
                <a:latin typeface="Calibri"/>
              </a:rPr>
              <a:t>Data Cleaning and Processing</a:t>
            </a:r>
            <a:r>
              <a:rPr lang="ar-EG" sz="4000" b="1" dirty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prstClr val="white"/>
                </a:solidFill>
                <a:latin typeface="Calibri"/>
              </a:rPr>
              <a:t> By </a:t>
            </a:r>
            <a:r>
              <a:rPr lang="en-US" sz="4000" b="1" dirty="0" err="1">
                <a:solidFill>
                  <a:prstClr val="white"/>
                </a:solidFill>
                <a:latin typeface="Calibri"/>
              </a:rPr>
              <a:t>Paython</a:t>
            </a:r>
            <a:endParaRPr lang="en-US" sz="4000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82935" y="2613205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8423EE2E-0A08-AF6D-C0A7-0C8C425B68A8}"/>
              </a:ext>
            </a:extLst>
          </p:cNvPr>
          <p:cNvGrpSpPr/>
          <p:nvPr/>
        </p:nvGrpSpPr>
        <p:grpSpPr>
          <a:xfrm>
            <a:off x="616986" y="2557244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45AB521-0247-C76D-BF12-CC3BC04550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B404EA22-E987-9336-FB82-27B9910B7F8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BA9EFBD1-446F-77F9-5A8E-EBFFDD4AA6CA}"/>
              </a:ext>
            </a:extLst>
          </p:cNvPr>
          <p:cNvSpPr txBox="1"/>
          <p:nvPr/>
        </p:nvSpPr>
        <p:spPr>
          <a:xfrm>
            <a:off x="1242235" y="2557858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Importing Data and Libraries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C6D6270E-4DFE-2E1A-0139-436A4F6DD989}"/>
              </a:ext>
            </a:extLst>
          </p:cNvPr>
          <p:cNvSpPr txBox="1"/>
          <p:nvPr/>
        </p:nvSpPr>
        <p:spPr>
          <a:xfrm>
            <a:off x="674799" y="2636577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0E363403-3201-5C4E-1158-2AADCDCCB55D}"/>
              </a:ext>
            </a:extLst>
          </p:cNvPr>
          <p:cNvSpPr txBox="1"/>
          <p:nvPr/>
        </p:nvSpPr>
        <p:spPr>
          <a:xfrm>
            <a:off x="564169" y="4519006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6FB3F532-1597-3AC8-0A26-953987BE1A20}"/>
              </a:ext>
            </a:extLst>
          </p:cNvPr>
          <p:cNvGrpSpPr/>
          <p:nvPr/>
        </p:nvGrpSpPr>
        <p:grpSpPr>
          <a:xfrm>
            <a:off x="613464" y="3582097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59FF6DF3-CFEC-C29F-93DC-6E57B51AC2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4DA46925-A2B3-C1DA-5478-47F58005E2B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709A05B6-1350-E47B-4604-9717110D25DD}"/>
              </a:ext>
            </a:extLst>
          </p:cNvPr>
          <p:cNvSpPr txBox="1"/>
          <p:nvPr/>
        </p:nvSpPr>
        <p:spPr>
          <a:xfrm>
            <a:off x="671278" y="3661430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6E65AB51-F04B-9D78-4D0B-652F281B17B2}"/>
              </a:ext>
            </a:extLst>
          </p:cNvPr>
          <p:cNvGrpSpPr/>
          <p:nvPr/>
        </p:nvGrpSpPr>
        <p:grpSpPr>
          <a:xfrm>
            <a:off x="614452" y="3060214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654B17E5-4FA3-AAD0-EA4D-C5430B5073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1E182B18-F4A7-7CCE-7EC6-D51C63A6425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2A816FC4-BBAE-8B8E-5201-D1FD7D787699}"/>
              </a:ext>
            </a:extLst>
          </p:cNvPr>
          <p:cNvSpPr txBox="1"/>
          <p:nvPr/>
        </p:nvSpPr>
        <p:spPr>
          <a:xfrm>
            <a:off x="672266" y="3139547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4B843F-4A48-5190-8A20-AD188DB5B078}"/>
              </a:ext>
            </a:extLst>
          </p:cNvPr>
          <p:cNvSpPr txBox="1"/>
          <p:nvPr/>
        </p:nvSpPr>
        <p:spPr>
          <a:xfrm>
            <a:off x="819028" y="2974695"/>
            <a:ext cx="3252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Initial Data Inspection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1ECCAD-6EF2-0F72-411A-2E79F319021D}"/>
              </a:ext>
            </a:extLst>
          </p:cNvPr>
          <p:cNvSpPr txBox="1"/>
          <p:nvPr/>
        </p:nvSpPr>
        <p:spPr>
          <a:xfrm>
            <a:off x="641075" y="3586045"/>
            <a:ext cx="54535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Checking Missing Values and Duplicates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410187DF-C56D-9BC2-9000-5EBD15DC2435}"/>
              </a:ext>
            </a:extLst>
          </p:cNvPr>
          <p:cNvGrpSpPr/>
          <p:nvPr/>
        </p:nvGrpSpPr>
        <p:grpSpPr>
          <a:xfrm>
            <a:off x="620887" y="4096316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AF3D8DDD-9167-4553-87A1-D7FCD26ECC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0748AC1F-619E-DA83-46C5-E5C972119E7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7918A9BC-7BCF-7403-5407-98EFB256AF30}"/>
              </a:ext>
            </a:extLst>
          </p:cNvPr>
          <p:cNvSpPr txBox="1"/>
          <p:nvPr/>
        </p:nvSpPr>
        <p:spPr>
          <a:xfrm>
            <a:off x="678700" y="417564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714C59-B829-30A6-BF9E-4FC2B8405B8A}"/>
              </a:ext>
            </a:extLst>
          </p:cNvPr>
          <p:cNvSpPr txBox="1"/>
          <p:nvPr/>
        </p:nvSpPr>
        <p:spPr>
          <a:xfrm>
            <a:off x="1145554" y="4109384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Handling Missing Values</a:t>
            </a:r>
            <a:endParaRPr lang="en-US" sz="1867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271ECBF6-14ED-D19D-4EDC-8D7D79F44211}"/>
              </a:ext>
            </a:extLst>
          </p:cNvPr>
          <p:cNvGrpSpPr/>
          <p:nvPr/>
        </p:nvGrpSpPr>
        <p:grpSpPr>
          <a:xfrm>
            <a:off x="616986" y="4549550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EC1ECCB-DEDC-B625-5BDD-111905880D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24B446F0-E74B-3BDD-DE59-3C22718A2F0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F45FE898-E8AE-3CC0-C1CB-0B2C8B1474F4}"/>
              </a:ext>
            </a:extLst>
          </p:cNvPr>
          <p:cNvSpPr txBox="1"/>
          <p:nvPr/>
        </p:nvSpPr>
        <p:spPr>
          <a:xfrm>
            <a:off x="1242235" y="4550164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/>
            <a:r>
              <a:rPr lang="en-US" alt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Removing Outliers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0C9495D2-4991-A161-DA1F-8A2657BC1E1B}"/>
              </a:ext>
            </a:extLst>
          </p:cNvPr>
          <p:cNvSpPr txBox="1"/>
          <p:nvPr/>
        </p:nvSpPr>
        <p:spPr>
          <a:xfrm>
            <a:off x="674799" y="462888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64" name="Group 24">
            <a:extLst>
              <a:ext uri="{FF2B5EF4-FFF2-40B4-BE49-F238E27FC236}">
                <a16:creationId xmlns:a16="http://schemas.microsoft.com/office/drawing/2014/main" id="{4BD1C31F-DF28-04F2-D573-D3C2B8107983}"/>
              </a:ext>
            </a:extLst>
          </p:cNvPr>
          <p:cNvGrpSpPr/>
          <p:nvPr/>
        </p:nvGrpSpPr>
        <p:grpSpPr>
          <a:xfrm>
            <a:off x="613464" y="5574403"/>
            <a:ext cx="383414" cy="356709"/>
            <a:chOff x="0" y="0"/>
            <a:chExt cx="812800" cy="812800"/>
          </a:xfrm>
        </p:grpSpPr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95BB7A6E-3E1F-9C0D-98F2-8129573846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EF0B2291-0042-38A6-B5C5-BD3351C9747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7" name="TextBox 28">
            <a:extLst>
              <a:ext uri="{FF2B5EF4-FFF2-40B4-BE49-F238E27FC236}">
                <a16:creationId xmlns:a16="http://schemas.microsoft.com/office/drawing/2014/main" id="{4BCAE314-619B-0B26-4F5A-0E0FC164F215}"/>
              </a:ext>
            </a:extLst>
          </p:cNvPr>
          <p:cNvSpPr txBox="1"/>
          <p:nvPr/>
        </p:nvSpPr>
        <p:spPr>
          <a:xfrm>
            <a:off x="671278" y="5653736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68" name="Group 24">
            <a:extLst>
              <a:ext uri="{FF2B5EF4-FFF2-40B4-BE49-F238E27FC236}">
                <a16:creationId xmlns:a16="http://schemas.microsoft.com/office/drawing/2014/main" id="{351C5392-5DCA-B419-80CB-A3586404CCF7}"/>
              </a:ext>
            </a:extLst>
          </p:cNvPr>
          <p:cNvGrpSpPr/>
          <p:nvPr/>
        </p:nvGrpSpPr>
        <p:grpSpPr>
          <a:xfrm>
            <a:off x="614452" y="5052520"/>
            <a:ext cx="383414" cy="356709"/>
            <a:chOff x="0" y="0"/>
            <a:chExt cx="812800" cy="812800"/>
          </a:xfrm>
        </p:grpSpPr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F0180846-6157-96A5-875B-A662B5E595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CC3873F8-6C3A-B484-FC7F-09F211655CD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TextBox 28">
            <a:extLst>
              <a:ext uri="{FF2B5EF4-FFF2-40B4-BE49-F238E27FC236}">
                <a16:creationId xmlns:a16="http://schemas.microsoft.com/office/drawing/2014/main" id="{CD8400DE-594C-2ACE-6B0B-1F7196DFF542}"/>
              </a:ext>
            </a:extLst>
          </p:cNvPr>
          <p:cNvSpPr txBox="1"/>
          <p:nvPr/>
        </p:nvSpPr>
        <p:spPr>
          <a:xfrm>
            <a:off x="672266" y="5131853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49AB3E-A02D-5D74-CAFE-F58F72F65E28}"/>
              </a:ext>
            </a:extLst>
          </p:cNvPr>
          <p:cNvSpPr txBox="1"/>
          <p:nvPr/>
        </p:nvSpPr>
        <p:spPr>
          <a:xfrm>
            <a:off x="1145554" y="5024067"/>
            <a:ext cx="421849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Fixing Data Types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FDD4C-01BA-75BB-4DB5-0A84F80E8444}"/>
              </a:ext>
            </a:extLst>
          </p:cNvPr>
          <p:cNvSpPr txBox="1"/>
          <p:nvPr/>
        </p:nvSpPr>
        <p:spPr>
          <a:xfrm>
            <a:off x="881910" y="5556693"/>
            <a:ext cx="45144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 Cleaning and Standardization</a:t>
            </a:r>
          </a:p>
        </p:txBody>
      </p:sp>
      <p:grpSp>
        <p:nvGrpSpPr>
          <p:cNvPr id="74" name="Group 24">
            <a:extLst>
              <a:ext uri="{FF2B5EF4-FFF2-40B4-BE49-F238E27FC236}">
                <a16:creationId xmlns:a16="http://schemas.microsoft.com/office/drawing/2014/main" id="{DB6D2BCF-93E9-6E1B-4A8B-5BACD289C0FE}"/>
              </a:ext>
            </a:extLst>
          </p:cNvPr>
          <p:cNvGrpSpPr/>
          <p:nvPr/>
        </p:nvGrpSpPr>
        <p:grpSpPr>
          <a:xfrm>
            <a:off x="620887" y="6088622"/>
            <a:ext cx="383414" cy="356709"/>
            <a:chOff x="0" y="0"/>
            <a:chExt cx="812800" cy="812800"/>
          </a:xfrm>
        </p:grpSpPr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3C1008C-23D1-5615-196A-EC644BEA8D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TextBox 26">
              <a:extLst>
                <a:ext uri="{FF2B5EF4-FFF2-40B4-BE49-F238E27FC236}">
                  <a16:creationId xmlns:a16="http://schemas.microsoft.com/office/drawing/2014/main" id="{F2384ADF-3B56-2C67-F786-D249BE0E598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7" name="TextBox 28">
            <a:extLst>
              <a:ext uri="{FF2B5EF4-FFF2-40B4-BE49-F238E27FC236}">
                <a16:creationId xmlns:a16="http://schemas.microsoft.com/office/drawing/2014/main" id="{E0CF26CF-4212-C85B-6264-160D1E117666}"/>
              </a:ext>
            </a:extLst>
          </p:cNvPr>
          <p:cNvSpPr txBox="1"/>
          <p:nvPr/>
        </p:nvSpPr>
        <p:spPr>
          <a:xfrm>
            <a:off x="678700" y="616795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3E61C4-1033-4B1B-65C1-5EDACCB57917}"/>
              </a:ext>
            </a:extLst>
          </p:cNvPr>
          <p:cNvSpPr txBox="1"/>
          <p:nvPr/>
        </p:nvSpPr>
        <p:spPr>
          <a:xfrm>
            <a:off x="1145554" y="6101690"/>
            <a:ext cx="54535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Removing Duplicates and Merging Invoices</a:t>
            </a:r>
          </a:p>
        </p:txBody>
      </p:sp>
      <p:sp>
        <p:nvSpPr>
          <p:cNvPr id="80" name="Freeform 12">
            <a:extLst>
              <a:ext uri="{FF2B5EF4-FFF2-40B4-BE49-F238E27FC236}">
                <a16:creationId xmlns:a16="http://schemas.microsoft.com/office/drawing/2014/main" id="{10136CCC-5855-F95F-91B1-19F58297E1F4}"/>
              </a:ext>
            </a:extLst>
          </p:cNvPr>
          <p:cNvSpPr/>
          <p:nvPr/>
        </p:nvSpPr>
        <p:spPr>
          <a:xfrm>
            <a:off x="7247403" y="968465"/>
            <a:ext cx="3925109" cy="4742826"/>
          </a:xfrm>
          <a:custGeom>
            <a:avLst/>
            <a:gdLst/>
            <a:ahLst/>
            <a:cxnLst/>
            <a:rect l="l" t="t" r="r" b="b"/>
            <a:pathLst>
              <a:path w="5435815" h="5805239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6061" y="1495897"/>
            <a:ext cx="4978399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Some visualizations by Python</a:t>
            </a:r>
            <a:endParaRPr lang="en-US" sz="24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T Octosquares Compresse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21510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52518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83526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5" name="Picture 24" descr="A graph with orange lines&#10;&#10;AI-generated content may be incorrect.">
            <a:extLst>
              <a:ext uri="{FF2B5EF4-FFF2-40B4-BE49-F238E27FC236}">
                <a16:creationId xmlns:a16="http://schemas.microsoft.com/office/drawing/2014/main" id="{2A50FAB3-7B7A-6B06-43D4-6D31C716BA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7" y="4047063"/>
            <a:ext cx="4933939" cy="2576439"/>
          </a:xfrm>
          <a:prstGeom prst="parallelogram">
            <a:avLst>
              <a:gd name="adj" fmla="val 0"/>
            </a:avLst>
          </a:prstGeom>
        </p:spPr>
      </p:pic>
      <p:pic>
        <p:nvPicPr>
          <p:cNvPr id="27" name="Picture 2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E783737-86A2-3FA2-6A9B-85648C4283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98" y="435599"/>
            <a:ext cx="7309159" cy="2737593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Picture 28" descr="A graph of a bar graph&#10;&#10;AI-generated content may be incorrect.">
            <a:extLst>
              <a:ext uri="{FF2B5EF4-FFF2-40B4-BE49-F238E27FC236}">
                <a16:creationId xmlns:a16="http://schemas.microsoft.com/office/drawing/2014/main" id="{B755204B-A3EF-54D3-2C1A-61E026CE68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191000"/>
            <a:ext cx="4661351" cy="2432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F12F-63A2-EA7D-8A21-AB4689098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C8AFAB-F613-9567-DCB2-21B5F882B8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9986C8-68E1-1B50-0BF7-BD4D9F71B856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0E3479C-4D8A-54DD-2511-8E0B36546F44}"/>
              </a:ext>
            </a:extLst>
          </p:cNvPr>
          <p:cNvSpPr txBox="1"/>
          <p:nvPr/>
        </p:nvSpPr>
        <p:spPr>
          <a:xfrm>
            <a:off x="10726196" y="345116"/>
            <a:ext cx="652307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8C31034-ABFA-C0F3-3BCC-79B5269F1B6F}"/>
              </a:ext>
            </a:extLst>
          </p:cNvPr>
          <p:cNvSpPr txBox="1"/>
          <p:nvPr/>
        </p:nvSpPr>
        <p:spPr>
          <a:xfrm>
            <a:off x="9688998" y="345116"/>
            <a:ext cx="706998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4354DA0-2112-E461-8207-6212C0F093ED}"/>
              </a:ext>
            </a:extLst>
          </p:cNvPr>
          <p:cNvSpPr txBox="1"/>
          <p:nvPr/>
        </p:nvSpPr>
        <p:spPr>
          <a:xfrm>
            <a:off x="8868494" y="345116"/>
            <a:ext cx="490304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03C9898-6277-67D1-7AF6-56D8D88C7CB9}"/>
              </a:ext>
            </a:extLst>
          </p:cNvPr>
          <p:cNvSpPr txBox="1"/>
          <p:nvPr/>
        </p:nvSpPr>
        <p:spPr>
          <a:xfrm>
            <a:off x="8031321" y="345116"/>
            <a:ext cx="539840" cy="13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20"/>
              </a:lnSpc>
              <a:spcBef>
                <a:spcPct val="0"/>
              </a:spcBef>
              <a:defRPr/>
            </a:pPr>
            <a:r>
              <a:rPr lang="en-US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22311C9-65A7-F46A-A55E-AE74E5BD4425}"/>
              </a:ext>
            </a:extLst>
          </p:cNvPr>
          <p:cNvSpPr txBox="1"/>
          <p:nvPr/>
        </p:nvSpPr>
        <p:spPr>
          <a:xfrm>
            <a:off x="0" y="2035315"/>
            <a:ext cx="6604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defRPr/>
            </a:pPr>
            <a:r>
              <a:rPr lang="en-US" sz="4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 data in Excel file</a:t>
            </a:r>
            <a:endParaRPr lang="en-US" sz="40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C3AFAE3-8073-6500-02B9-428FAF77D5A6}"/>
              </a:ext>
            </a:extLst>
          </p:cNvPr>
          <p:cNvSpPr/>
          <p:nvPr/>
        </p:nvSpPr>
        <p:spPr>
          <a:xfrm>
            <a:off x="140695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2D7B39C-DF7F-BBDC-7F2D-63F928D5CE24}"/>
              </a:ext>
            </a:extLst>
          </p:cNvPr>
          <p:cNvSpPr/>
          <p:nvPr/>
        </p:nvSpPr>
        <p:spPr>
          <a:xfrm>
            <a:off x="171703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044B834-CE27-607B-1470-EDEE8777702D}"/>
              </a:ext>
            </a:extLst>
          </p:cNvPr>
          <p:cNvSpPr/>
          <p:nvPr/>
        </p:nvSpPr>
        <p:spPr>
          <a:xfrm>
            <a:off x="2027110" y="141887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075E7A1A-7859-4AE4-1C26-A3E977326DBF}"/>
              </a:ext>
            </a:extLst>
          </p:cNvPr>
          <p:cNvSpPr txBox="1"/>
          <p:nvPr/>
        </p:nvSpPr>
        <p:spPr>
          <a:xfrm>
            <a:off x="2268943" y="3317317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4B79AB1E-2F08-E81C-C9C6-73BA499DE8E4}"/>
              </a:ext>
            </a:extLst>
          </p:cNvPr>
          <p:cNvGrpSpPr/>
          <p:nvPr/>
        </p:nvGrpSpPr>
        <p:grpSpPr>
          <a:xfrm>
            <a:off x="502994" y="3261356"/>
            <a:ext cx="383414" cy="356709"/>
            <a:chOff x="0" y="0"/>
            <a:chExt cx="812800" cy="812800"/>
          </a:xfrm>
        </p:grpSpPr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AF6A473-F7B2-6504-EE5E-350678A378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A6548AF8-4922-0C32-D0F2-5261571566B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TextBox 27">
            <a:extLst>
              <a:ext uri="{FF2B5EF4-FFF2-40B4-BE49-F238E27FC236}">
                <a16:creationId xmlns:a16="http://schemas.microsoft.com/office/drawing/2014/main" id="{1B8707B4-30C7-6819-E238-A771877E1844}"/>
              </a:ext>
            </a:extLst>
          </p:cNvPr>
          <p:cNvSpPr txBox="1"/>
          <p:nvPr/>
        </p:nvSpPr>
        <p:spPr>
          <a:xfrm>
            <a:off x="1128243" y="3261970"/>
            <a:ext cx="381635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Processing &amp; Consolidation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175273CB-0B65-4CBF-588C-9DDA102DBE86}"/>
              </a:ext>
            </a:extLst>
          </p:cNvPr>
          <p:cNvSpPr txBox="1"/>
          <p:nvPr/>
        </p:nvSpPr>
        <p:spPr>
          <a:xfrm>
            <a:off x="560808" y="334068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8D6FFB0F-C452-826E-823F-0C6A2586D7CF}"/>
              </a:ext>
            </a:extLst>
          </p:cNvPr>
          <p:cNvSpPr txBox="1"/>
          <p:nvPr/>
        </p:nvSpPr>
        <p:spPr>
          <a:xfrm>
            <a:off x="450177" y="5223118"/>
            <a:ext cx="330740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90A3779-A166-FFE0-5D67-F7A18D1F97EB}"/>
              </a:ext>
            </a:extLst>
          </p:cNvPr>
          <p:cNvGrpSpPr/>
          <p:nvPr/>
        </p:nvGrpSpPr>
        <p:grpSpPr>
          <a:xfrm>
            <a:off x="499473" y="4286209"/>
            <a:ext cx="383414" cy="356709"/>
            <a:chOff x="0" y="0"/>
            <a:chExt cx="812800" cy="812800"/>
          </a:xfrm>
        </p:grpSpPr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A059EF0E-FA7F-464F-5E02-AB05A3A7F3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90BF5769-22BA-0C8A-A8B5-089EDE377CF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4F7889FB-7A98-9EC5-CE6E-58F78E77B7B5}"/>
              </a:ext>
            </a:extLst>
          </p:cNvPr>
          <p:cNvSpPr txBox="1"/>
          <p:nvPr/>
        </p:nvSpPr>
        <p:spPr>
          <a:xfrm>
            <a:off x="557286" y="4365542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09D75096-77E9-D559-5ACA-A1C46840FD31}"/>
              </a:ext>
            </a:extLst>
          </p:cNvPr>
          <p:cNvGrpSpPr/>
          <p:nvPr/>
        </p:nvGrpSpPr>
        <p:grpSpPr>
          <a:xfrm>
            <a:off x="500461" y="3764326"/>
            <a:ext cx="383414" cy="356709"/>
            <a:chOff x="0" y="0"/>
            <a:chExt cx="8128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A67DB9A8-BA63-0965-34E8-CEF745F042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CB1F41CB-A212-4E78-30CC-1F0B36625B0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21AED886-85CB-3A4A-EFB8-F42C9132F271}"/>
              </a:ext>
            </a:extLst>
          </p:cNvPr>
          <p:cNvSpPr txBox="1"/>
          <p:nvPr/>
        </p:nvSpPr>
        <p:spPr>
          <a:xfrm>
            <a:off x="558274" y="3843659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158618-2308-8255-4293-75B59E1D92F9}"/>
              </a:ext>
            </a:extLst>
          </p:cNvPr>
          <p:cNvSpPr txBox="1"/>
          <p:nvPr/>
        </p:nvSpPr>
        <p:spPr>
          <a:xfrm>
            <a:off x="705037" y="3678807"/>
            <a:ext cx="3252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Create </a:t>
            </a:r>
            <a:r>
              <a:rPr lang="en-US" sz="1867" dirty="0" err="1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poviet</a:t>
            </a:r>
            <a:r>
              <a:rPr lang="en-US" sz="1867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tables </a:t>
            </a:r>
            <a:endParaRPr lang="en-US" sz="1867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6A0F09-8599-3387-12CF-1D91E805566D}"/>
              </a:ext>
            </a:extLst>
          </p:cNvPr>
          <p:cNvSpPr txBox="1"/>
          <p:nvPr/>
        </p:nvSpPr>
        <p:spPr>
          <a:xfrm>
            <a:off x="940700" y="4280267"/>
            <a:ext cx="463490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Sales Performance Analysis - Bar Chart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58E5DBD0-F55D-9FAB-2723-8530E4C61382}"/>
              </a:ext>
            </a:extLst>
          </p:cNvPr>
          <p:cNvGrpSpPr/>
          <p:nvPr/>
        </p:nvGrpSpPr>
        <p:grpSpPr>
          <a:xfrm>
            <a:off x="506896" y="4800428"/>
            <a:ext cx="383414" cy="356709"/>
            <a:chOff x="0" y="0"/>
            <a:chExt cx="812800" cy="812800"/>
          </a:xfrm>
        </p:grpSpPr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C3ABC622-CC42-FD47-A250-A325633917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ED516F80-F994-C885-811C-5F923D86F87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TextBox 28">
            <a:extLst>
              <a:ext uri="{FF2B5EF4-FFF2-40B4-BE49-F238E27FC236}">
                <a16:creationId xmlns:a16="http://schemas.microsoft.com/office/drawing/2014/main" id="{B8893DFF-E65B-D9EF-B26E-BE8EA0E49B8A}"/>
              </a:ext>
            </a:extLst>
          </p:cNvPr>
          <p:cNvSpPr txBox="1"/>
          <p:nvPr/>
        </p:nvSpPr>
        <p:spPr>
          <a:xfrm>
            <a:off x="564709" y="4879761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AF9B2D-B5E2-0E0F-7785-3FBDAC9B20D6}"/>
              </a:ext>
            </a:extLst>
          </p:cNvPr>
          <p:cNvSpPr txBox="1"/>
          <p:nvPr/>
        </p:nvSpPr>
        <p:spPr>
          <a:xfrm>
            <a:off x="1031562" y="4813496"/>
            <a:ext cx="334718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defRPr/>
            </a:pPr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Sum of Sales - Pie Chart</a:t>
            </a:r>
            <a:endParaRPr lang="en-US" sz="1867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58" name="Group 24">
            <a:extLst>
              <a:ext uri="{FF2B5EF4-FFF2-40B4-BE49-F238E27FC236}">
                <a16:creationId xmlns:a16="http://schemas.microsoft.com/office/drawing/2014/main" id="{D26FB9F2-6664-C1AE-8DCA-CE2DA2C33FE3}"/>
              </a:ext>
            </a:extLst>
          </p:cNvPr>
          <p:cNvGrpSpPr/>
          <p:nvPr/>
        </p:nvGrpSpPr>
        <p:grpSpPr>
          <a:xfrm>
            <a:off x="502994" y="5253662"/>
            <a:ext cx="383414" cy="356709"/>
            <a:chOff x="0" y="0"/>
            <a:chExt cx="812800" cy="812800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30B4090B-994B-269D-BCE6-FA3D9DF54F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FAA4C727-1408-B928-B070-E580802DC61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93"/>
                </a:lnSpc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TextBox 27">
            <a:extLst>
              <a:ext uri="{FF2B5EF4-FFF2-40B4-BE49-F238E27FC236}">
                <a16:creationId xmlns:a16="http://schemas.microsoft.com/office/drawing/2014/main" id="{568CA2CF-A834-5060-F9B8-B6B444A539B5}"/>
              </a:ext>
            </a:extLst>
          </p:cNvPr>
          <p:cNvSpPr txBox="1"/>
          <p:nvPr/>
        </p:nvSpPr>
        <p:spPr>
          <a:xfrm>
            <a:off x="1128244" y="5254276"/>
            <a:ext cx="5158565" cy="287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/>
            <a:r>
              <a:rPr lang="en-US" sz="1867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Compare Weight to Shipping - Column Chart </a:t>
            </a:r>
          </a:p>
        </p:txBody>
      </p:sp>
      <p:sp>
        <p:nvSpPr>
          <p:cNvPr id="62" name="TextBox 28">
            <a:extLst>
              <a:ext uri="{FF2B5EF4-FFF2-40B4-BE49-F238E27FC236}">
                <a16:creationId xmlns:a16="http://schemas.microsoft.com/office/drawing/2014/main" id="{6F7DCAD3-1BD8-FE46-ADED-CADC2B405125}"/>
              </a:ext>
            </a:extLst>
          </p:cNvPr>
          <p:cNvSpPr txBox="1"/>
          <p:nvPr/>
        </p:nvSpPr>
        <p:spPr>
          <a:xfrm>
            <a:off x="560808" y="5332995"/>
            <a:ext cx="280657" cy="19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679"/>
              </a:lnSpc>
              <a:spcBef>
                <a:spcPct val="0"/>
              </a:spcBef>
              <a:defRPr/>
            </a:pPr>
            <a:r>
              <a:rPr lang="en-US" sz="1199" b="1" dirty="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9E718A5-ED8D-F149-861B-7BC56DE1ED7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8109950" y="1365760"/>
            <a:ext cx="3141351" cy="40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74A7-4E76-1B6D-B183-9E13883B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2A04B1-78C9-3B60-41FE-2536A0D754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D75753B-FE7F-A217-AB28-DCF2130289B1}"/>
              </a:ext>
            </a:extLst>
          </p:cNvPr>
          <p:cNvSpPr/>
          <p:nvPr/>
        </p:nvSpPr>
        <p:spPr>
          <a:xfrm>
            <a:off x="11549807" y="305456"/>
            <a:ext cx="204043" cy="224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6BDA4C6-D2DC-F51D-1C06-F5C5AB0E1D42}"/>
              </a:ext>
            </a:extLst>
          </p:cNvPr>
          <p:cNvGrpSpPr/>
          <p:nvPr/>
        </p:nvGrpSpPr>
        <p:grpSpPr>
          <a:xfrm rot="-5400000">
            <a:off x="11754321" y="5731648"/>
            <a:ext cx="616149" cy="264957"/>
            <a:chOff x="0" y="0"/>
            <a:chExt cx="1347239" cy="57934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FDD9B72-5FFB-9F88-CC55-4882932B5585}"/>
                </a:ext>
              </a:extLst>
            </p:cNvPr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  <p:txBody>
            <a:bodyPr/>
            <a:lstStyle/>
            <a:p>
              <a:pPr defTabSz="609630">
                <a:defRPr/>
              </a:pPr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8E28EA8-2F7A-EE17-4866-85A0D97B1843}"/>
                </a:ext>
              </a:extLst>
            </p:cNvPr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590D615-CBC3-0813-754A-D66418B0D268}"/>
              </a:ext>
            </a:extLst>
          </p:cNvPr>
          <p:cNvSpPr txBox="1"/>
          <p:nvPr/>
        </p:nvSpPr>
        <p:spPr>
          <a:xfrm>
            <a:off x="457201" y="2599339"/>
            <a:ext cx="4978399" cy="842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990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Some visualizations by Excel</a:t>
            </a:r>
            <a:endParaRPr lang="en-US" sz="2400" b="1" dirty="0">
              <a:solidFill>
                <a:prstClr val="white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T Octosquares Compressed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07B3A90-99F6-020A-775B-D1B37ADD1223}"/>
              </a:ext>
            </a:extLst>
          </p:cNvPr>
          <p:cNvSpPr/>
          <p:nvPr/>
        </p:nvSpPr>
        <p:spPr>
          <a:xfrm>
            <a:off x="121510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15261BC-269B-356F-8CE5-8100AC7A6C34}"/>
              </a:ext>
            </a:extLst>
          </p:cNvPr>
          <p:cNvSpPr/>
          <p:nvPr/>
        </p:nvSpPr>
        <p:spPr>
          <a:xfrm>
            <a:off x="152518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41414CC-BD0E-1BE1-727B-7BBF7974DD55}"/>
              </a:ext>
            </a:extLst>
          </p:cNvPr>
          <p:cNvSpPr/>
          <p:nvPr/>
        </p:nvSpPr>
        <p:spPr>
          <a:xfrm>
            <a:off x="1835260" y="1239811"/>
            <a:ext cx="236906" cy="370890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Picture 7" descr="A graph with purple and white text&#10;&#10;AI-generated content may be incorrect.">
            <a:extLst>
              <a:ext uri="{FF2B5EF4-FFF2-40B4-BE49-F238E27FC236}">
                <a16:creationId xmlns:a16="http://schemas.microsoft.com/office/drawing/2014/main" id="{E5DAD3CD-F253-8616-1E90-5E18D938DD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11" y="554856"/>
            <a:ext cx="4328649" cy="2611864"/>
          </a:xfrm>
          <a:prstGeom prst="rect">
            <a:avLst/>
          </a:prstGeom>
        </p:spPr>
      </p:pic>
      <p:pic>
        <p:nvPicPr>
          <p:cNvPr id="12" name="Picture 11" descr="A graph with blue bars&#10;&#10;AI-generated content may be incorrect.">
            <a:extLst>
              <a:ext uri="{FF2B5EF4-FFF2-40B4-BE49-F238E27FC236}">
                <a16:creationId xmlns:a16="http://schemas.microsoft.com/office/drawing/2014/main" id="{7D03CFA2-5128-7EB5-FC44-AA5DFC97B4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C0C0C"/>
              </a:clrFrom>
              <a:clrTo>
                <a:srgbClr val="0C0C0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0" y="3921051"/>
            <a:ext cx="4470400" cy="23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46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495</Words>
  <Application>Microsoft Office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ADLaM Display</vt:lpstr>
      <vt:lpstr>Aptos</vt:lpstr>
      <vt:lpstr>Arial</vt:lpstr>
      <vt:lpstr>Calibri</vt:lpstr>
      <vt:lpstr>Open Sans</vt:lpstr>
      <vt:lpstr>Open Sans Bold</vt:lpstr>
      <vt:lpstr>TT Octosquares Compressed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حبيبه محمد محمد مصطفى</dc:creator>
  <cp:lastModifiedBy>حبيبه محمد محمد مصطفى</cp:lastModifiedBy>
  <cp:revision>2</cp:revision>
  <dcterms:created xsi:type="dcterms:W3CDTF">2025-04-03T18:59:17Z</dcterms:created>
  <dcterms:modified xsi:type="dcterms:W3CDTF">2025-04-03T19:09:41Z</dcterms:modified>
</cp:coreProperties>
</file>